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Roboto Condensed"/>
      <p:regular r:id="rId54"/>
      <p:bold r:id="rId55"/>
      <p:italic r:id="rId56"/>
      <p:boldItalic r:id="rId57"/>
    </p:embeddedFont>
    <p:embeddedFont>
      <p:font typeface="Squada One"/>
      <p:regular r:id="rId58"/>
    </p:embeddedFont>
    <p:embeddedFont>
      <p:font typeface="Roboto Condensed Light"/>
      <p:regular r:id="rId59"/>
      <p:bold r:id="rId60"/>
      <p:italic r:id="rId61"/>
      <p:boldItalic r:id="rId62"/>
    </p:embeddedFont>
    <p:embeddedFont>
      <p:font typeface="Exo 2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948ABC-0220-4F0B-9698-7288B4DB808F}">
  <a:tblStyle styleId="{8A948ABC-0220-4F0B-9698-7288B4DB808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CondensedLight-boldItalic.fntdata"/><Relationship Id="rId61" Type="http://schemas.openxmlformats.org/officeDocument/2006/relationships/font" Target="fonts/RobotoCondensedLight-italic.fntdata"/><Relationship Id="rId20" Type="http://schemas.openxmlformats.org/officeDocument/2006/relationships/slide" Target="slides/slide15.xml"/><Relationship Id="rId64" Type="http://schemas.openxmlformats.org/officeDocument/2006/relationships/font" Target="fonts/Exo2-bold.fntdata"/><Relationship Id="rId63" Type="http://schemas.openxmlformats.org/officeDocument/2006/relationships/font" Target="fonts/Exo2-regular.fntdata"/><Relationship Id="rId22" Type="http://schemas.openxmlformats.org/officeDocument/2006/relationships/slide" Target="slides/slide17.xml"/><Relationship Id="rId66" Type="http://schemas.openxmlformats.org/officeDocument/2006/relationships/font" Target="fonts/Exo2-boldItalic.fntdata"/><Relationship Id="rId21" Type="http://schemas.openxmlformats.org/officeDocument/2006/relationships/slide" Target="slides/slide16.xml"/><Relationship Id="rId65" Type="http://schemas.openxmlformats.org/officeDocument/2006/relationships/font" Target="fonts/Exo2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Condensed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bold.fntdata"/><Relationship Id="rId50" Type="http://schemas.openxmlformats.org/officeDocument/2006/relationships/font" Target="fonts/FiraSansExtraCondensedMedium-regular.fntdata"/><Relationship Id="rId53" Type="http://schemas.openxmlformats.org/officeDocument/2006/relationships/font" Target="fonts/FiraSansExtraCondensedMedium-boldItalic.fntdata"/><Relationship Id="rId52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55" Type="http://schemas.openxmlformats.org/officeDocument/2006/relationships/font" Target="fonts/RobotoCondensed-bold.fntdata"/><Relationship Id="rId10" Type="http://schemas.openxmlformats.org/officeDocument/2006/relationships/slide" Target="slides/slide5.xml"/><Relationship Id="rId54" Type="http://schemas.openxmlformats.org/officeDocument/2006/relationships/font" Target="fonts/RobotoCondensed-regular.fntdata"/><Relationship Id="rId13" Type="http://schemas.openxmlformats.org/officeDocument/2006/relationships/slide" Target="slides/slide8.xml"/><Relationship Id="rId57" Type="http://schemas.openxmlformats.org/officeDocument/2006/relationships/font" Target="fonts/RobotoCondensed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Condensed-italic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Light-regular.fntdata"/><Relationship Id="rId14" Type="http://schemas.openxmlformats.org/officeDocument/2006/relationships/slide" Target="slides/slide9.xml"/><Relationship Id="rId58" Type="http://schemas.openxmlformats.org/officeDocument/2006/relationships/font" Target="fonts/Squada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 idea es ir construyendo la solución de a poco,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Primero iterativo, después recursivo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 DyV nos tiene que quedar menos de 64 iteraciones/llamados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Seguimiento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f1f26d5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f1f26d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hacer seguimiento, recomendar que lo hagan ellos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Insercion: se asume que el primer elemento es un vector ordenado y en cada iteración se inserta un elemento del “vector no ordenado” en la posicion correcta del vector ordenado.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Selección: en cada iteración se selecciona el menor/mayor elemento del vector no ordenado y se intercambia con el primer/ultimo elemento de este mismo vector.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Burbujeo: en la primera iteración se comparan los dos primeros elementos, si el segundo es mayor al primero se mantiene así, de lo contrario se intercambian; luego se compara el segundo con el tercero y se repite sucesivamente.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f291e1090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f291e1090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f291e1090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f291e109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f291e109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f291e109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f291e109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f291e109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f17a393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df17a393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dc2759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dbdc2759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bdc2759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bdc2759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291e109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291e109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f291e109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f291e109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f291e1090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f291e1090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f291e1090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df291e1090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f291e1090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f291e109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hace falta que la sepan de memoria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291e10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df291e10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f291e109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df291e109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Comer el roll entero vs comer cada pieza por separado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" name="Google Shape;39;p10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" name="Google Shape;40;p10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visualgo.net/es/sort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visualgo.net/es/sort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Algoritmos y Programación II - Cátedra  Juárez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DIVIDE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Y VENCERÁS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35"/>
          <p:cNvCxnSpPr/>
          <p:nvPr/>
        </p:nvCxnSpPr>
        <p:spPr>
          <a:xfrm rot="10800000">
            <a:off x="7746905" y="2571750"/>
            <a:ext cx="161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 rot="10800000">
            <a:off x="-122692" y="2571750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35"/>
          <p:cNvSpPr/>
          <p:nvPr/>
        </p:nvSpPr>
        <p:spPr>
          <a:xfrm>
            <a:off x="1112400" y="1650000"/>
            <a:ext cx="3051900" cy="1843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1243500" y="1727250"/>
            <a:ext cx="27897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4608725" y="1783050"/>
            <a:ext cx="3538800" cy="157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806250" y="1901100"/>
            <a:ext cx="33906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 1;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5" name="Google Shape;245;p35"/>
          <p:cNvSpPr txBox="1"/>
          <p:nvPr>
            <p:ph idx="2" type="ctrTitle"/>
          </p:nvPr>
        </p:nvSpPr>
        <p:spPr>
          <a:xfrm>
            <a:off x="1359300" y="3493500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FFFFFF"/>
                </a:solidFill>
              </a:rPr>
              <a:t>SIN RECURSIVIDAD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46" name="Google Shape;246;p35"/>
          <p:cNvSpPr txBox="1"/>
          <p:nvPr>
            <p:ph idx="2" type="ctrTitle"/>
          </p:nvPr>
        </p:nvSpPr>
        <p:spPr>
          <a:xfrm>
            <a:off x="5058875" y="3487200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FFFFFF"/>
                </a:solidFill>
              </a:rPr>
              <a:t>CON RECURSIVIDAD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47" name="Google Shape;247;p35"/>
          <p:cNvSpPr txBox="1"/>
          <p:nvPr>
            <p:ph idx="2" type="ctrTitle"/>
          </p:nvPr>
        </p:nvSpPr>
        <p:spPr>
          <a:xfrm>
            <a:off x="1458050" y="4227750"/>
            <a:ext cx="63876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>
                <a:solidFill>
                  <a:schemeClr val="dk2"/>
                </a:solidFill>
              </a:rPr>
              <a:t>PERO… ¿Y EL DIVIDE Y VENCERÁS?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6"/>
          <p:cNvCxnSpPr/>
          <p:nvPr/>
        </p:nvCxnSpPr>
        <p:spPr>
          <a:xfrm rot="10800000">
            <a:off x="7698455" y="2193175"/>
            <a:ext cx="161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36"/>
          <p:cNvCxnSpPr/>
          <p:nvPr/>
        </p:nvCxnSpPr>
        <p:spPr>
          <a:xfrm rot="10800000">
            <a:off x="-171142" y="2193175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6"/>
          <p:cNvSpPr/>
          <p:nvPr/>
        </p:nvSpPr>
        <p:spPr>
          <a:xfrm>
            <a:off x="1063950" y="1271425"/>
            <a:ext cx="3051900" cy="1843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195050" y="1348675"/>
            <a:ext cx="27897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560275" y="1404475"/>
            <a:ext cx="3538800" cy="157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4757800" y="1522525"/>
            <a:ext cx="33906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1;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8" name="Google Shape;258;p36"/>
          <p:cNvSpPr txBox="1"/>
          <p:nvPr>
            <p:ph idx="2" type="ctrTitle"/>
          </p:nvPr>
        </p:nvSpPr>
        <p:spPr>
          <a:xfrm>
            <a:off x="3086850" y="400600"/>
            <a:ext cx="2970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>
                <a:solidFill>
                  <a:schemeClr val="dk2"/>
                </a:solidFill>
              </a:rPr>
              <a:t>CALCULAR 2⁶⁴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1261050" y="3273200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0 -&gt; resultado = 2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/>
          <p:nvPr/>
        </p:nvSpPr>
        <p:spPr>
          <a:xfrm rot="10800000">
            <a:off x="1012350" y="3288075"/>
            <a:ext cx="298500" cy="144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7467375" y="3273300"/>
            <a:ext cx="298500" cy="134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76050" y="3695700"/>
            <a:ext cx="987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64 iteraciones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7824375" y="3655925"/>
            <a:ext cx="987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64 llamados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1261050" y="3565800"/>
            <a:ext cx="1616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1 -&gt; resultado = 4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261050" y="4321775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63 -&gt; resultado = 1,844674407×10¹⁹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1261050" y="3857025"/>
            <a:ext cx="1616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2 -&gt; resultado = 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261050" y="4084925"/>
            <a:ext cx="389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757800" y="3273200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1 → exponente = 63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4757800" y="3565800"/>
            <a:ext cx="2535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2 → exponente = 62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4757800" y="4016675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64 → exponente = 0 (C.B.)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4757800" y="3779825"/>
            <a:ext cx="389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4757800" y="4321775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El resultado queda  1,844674407×10¹⁹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4294967295" type="ctrTitle"/>
          </p:nvPr>
        </p:nvSpPr>
        <p:spPr>
          <a:xfrm>
            <a:off x="1088550" y="1996050"/>
            <a:ext cx="6966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PRIMERO PENSEMOS: </a:t>
            </a:r>
            <a:endParaRPr b="1" i="0" sz="30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¿POR QUÉ QUERRÍAMOS APLICAR DyV?</a:t>
            </a:r>
            <a:endParaRPr b="1" i="0" sz="28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ctrTitle"/>
          </p:nvPr>
        </p:nvSpPr>
        <p:spPr>
          <a:xfrm>
            <a:off x="1088550" y="1996050"/>
            <a:ext cx="7519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PORQUE BUSCAMOS REDUCIR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LA CANTIDAD DE ITERACIONES/LLAMADOS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/>
        </p:nvSpPr>
        <p:spPr>
          <a:xfrm>
            <a:off x="754550" y="850800"/>
            <a:ext cx="4158600" cy="3390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1122350" y="988200"/>
            <a:ext cx="34923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((exponente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5245425" y="14908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1 → exponente = 32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5245425" y="18736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2 → exponente = 16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5245425" y="22564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3 → exponente = 8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5245425" y="26053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4 → exponente = 4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5245425" y="29881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5 → exponente = 2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5245425" y="3370950"/>
            <a:ext cx="2613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6 → exponente = 1 (C.B.)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7780300" y="1490850"/>
            <a:ext cx="298500" cy="228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8078800" y="2460000"/>
            <a:ext cx="987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6  llamados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/>
          <p:nvPr/>
        </p:nvSpPr>
        <p:spPr>
          <a:xfrm>
            <a:off x="5315820" y="45750"/>
            <a:ext cx="1398000" cy="367800"/>
          </a:xfrm>
          <a:prstGeom prst="roundRect">
            <a:avLst>
              <a:gd fmla="val 50000" name="adj"/>
            </a:avLst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925070" y="793275"/>
            <a:ext cx="1398000" cy="3678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3706570" y="793275"/>
            <a:ext cx="1398000" cy="3678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3096660" y="1540800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5104579" y="1540800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06" name="Google Shape;306;p40"/>
          <p:cNvCxnSpPr>
            <a:stCxn id="301" idx="2"/>
            <a:endCxn id="302" idx="0"/>
          </p:cNvCxnSpPr>
          <p:nvPr/>
        </p:nvCxnSpPr>
        <p:spPr>
          <a:xfrm flipH="1" rot="-5400000">
            <a:off x="6629520" y="-201150"/>
            <a:ext cx="379800" cy="160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40"/>
          <p:cNvCxnSpPr>
            <a:stCxn id="303" idx="0"/>
            <a:endCxn id="301" idx="2"/>
          </p:cNvCxnSpPr>
          <p:nvPr/>
        </p:nvCxnSpPr>
        <p:spPr>
          <a:xfrm rot="-5400000">
            <a:off x="5020270" y="-201225"/>
            <a:ext cx="379800" cy="160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40"/>
          <p:cNvCxnSpPr>
            <a:stCxn id="303" idx="2"/>
            <a:endCxn id="305" idx="0"/>
          </p:cNvCxnSpPr>
          <p:nvPr/>
        </p:nvCxnSpPr>
        <p:spPr>
          <a:xfrm flipH="1" rot="-5400000">
            <a:off x="4875070" y="691575"/>
            <a:ext cx="379800" cy="13188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0"/>
          <p:cNvCxnSpPr>
            <a:stCxn id="304" idx="0"/>
            <a:endCxn id="303" idx="2"/>
          </p:cNvCxnSpPr>
          <p:nvPr/>
        </p:nvCxnSpPr>
        <p:spPr>
          <a:xfrm rot="-5400000">
            <a:off x="3871110" y="1006350"/>
            <a:ext cx="379800" cy="6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40"/>
          <p:cNvSpPr/>
          <p:nvPr/>
        </p:nvSpPr>
        <p:spPr>
          <a:xfrm>
            <a:off x="2638532" y="2288325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980587" y="2288325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12" name="Google Shape;312;p40"/>
          <p:cNvCxnSpPr>
            <a:stCxn id="310" idx="0"/>
            <a:endCxn id="304" idx="2"/>
          </p:cNvCxnSpPr>
          <p:nvPr/>
        </p:nvCxnSpPr>
        <p:spPr>
          <a:xfrm rot="-5400000">
            <a:off x="3297482" y="1869375"/>
            <a:ext cx="379800" cy="45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40"/>
          <p:cNvCxnSpPr>
            <a:stCxn id="311" idx="0"/>
            <a:endCxn id="304" idx="2"/>
          </p:cNvCxnSpPr>
          <p:nvPr/>
        </p:nvCxnSpPr>
        <p:spPr>
          <a:xfrm flipH="1" rot="5400000">
            <a:off x="3968587" y="1656525"/>
            <a:ext cx="379800" cy="8838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40"/>
          <p:cNvSpPr/>
          <p:nvPr/>
        </p:nvSpPr>
        <p:spPr>
          <a:xfrm>
            <a:off x="3327657" y="3035849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15" name="Google Shape;315;p40"/>
          <p:cNvCxnSpPr>
            <a:stCxn id="316" idx="0"/>
            <a:endCxn id="310" idx="2"/>
          </p:cNvCxnSpPr>
          <p:nvPr/>
        </p:nvCxnSpPr>
        <p:spPr>
          <a:xfrm rot="-5400000">
            <a:off x="2643089" y="2420559"/>
            <a:ext cx="379800" cy="850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40"/>
          <p:cNvCxnSpPr>
            <a:stCxn id="314" idx="0"/>
            <a:endCxn id="310" idx="2"/>
          </p:cNvCxnSpPr>
          <p:nvPr/>
        </p:nvCxnSpPr>
        <p:spPr>
          <a:xfrm flipH="1" rot="5400000">
            <a:off x="3413007" y="2501399"/>
            <a:ext cx="379800" cy="6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40"/>
          <p:cNvSpPr txBox="1"/>
          <p:nvPr/>
        </p:nvSpPr>
        <p:spPr>
          <a:xfrm>
            <a:off x="7479124" y="95797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1787789" y="3035859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2476934" y="3783383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20" name="Google Shape;320;p40"/>
          <p:cNvCxnSpPr>
            <a:stCxn id="321" idx="0"/>
            <a:endCxn id="316" idx="2"/>
          </p:cNvCxnSpPr>
          <p:nvPr/>
        </p:nvCxnSpPr>
        <p:spPr>
          <a:xfrm rot="-5400000">
            <a:off x="1770370" y="3146025"/>
            <a:ext cx="379800" cy="8949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40"/>
          <p:cNvCxnSpPr>
            <a:stCxn id="319" idx="0"/>
            <a:endCxn id="316" idx="2"/>
          </p:cNvCxnSpPr>
          <p:nvPr/>
        </p:nvCxnSpPr>
        <p:spPr>
          <a:xfrm flipH="1" rot="5400000">
            <a:off x="2562284" y="3248933"/>
            <a:ext cx="379800" cy="689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40"/>
          <p:cNvSpPr/>
          <p:nvPr/>
        </p:nvSpPr>
        <p:spPr>
          <a:xfrm>
            <a:off x="893020" y="3783375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203881" y="4530899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1582165" y="4530899"/>
            <a:ext cx="1239600" cy="367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30000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25" name="Google Shape;325;p40"/>
          <p:cNvCxnSpPr>
            <a:stCxn id="323" idx="0"/>
            <a:endCxn id="321" idx="2"/>
          </p:cNvCxnSpPr>
          <p:nvPr/>
        </p:nvCxnSpPr>
        <p:spPr>
          <a:xfrm rot="-5400000">
            <a:off x="978331" y="3996449"/>
            <a:ext cx="379800" cy="689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40"/>
          <p:cNvCxnSpPr>
            <a:stCxn id="324" idx="0"/>
            <a:endCxn id="321" idx="2"/>
          </p:cNvCxnSpPr>
          <p:nvPr/>
        </p:nvCxnSpPr>
        <p:spPr>
          <a:xfrm flipH="1" rot="5400000">
            <a:off x="1667515" y="3996449"/>
            <a:ext cx="379800" cy="689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40"/>
          <p:cNvSpPr txBox="1"/>
          <p:nvPr/>
        </p:nvSpPr>
        <p:spPr>
          <a:xfrm>
            <a:off x="5556674" y="171357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4456450" y="2476650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3767299" y="320032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908449" y="394777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ctrTitle"/>
          </p:nvPr>
        </p:nvSpPr>
        <p:spPr>
          <a:xfrm>
            <a:off x="812100" y="1837800"/>
            <a:ext cx="75198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ACLARACIÓN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FFFFFF"/>
                </a:solidFill>
              </a:rPr>
              <a:t>LOS ALGORITMOS DyV SI BIEN SUELEN ASOCIARSE CON RECURSIVIDAD, PUEDEN RESOLVERSE DE FORMA ITERATIVA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/>
          <p:nvPr/>
        </p:nvSpPr>
        <p:spPr>
          <a:xfrm>
            <a:off x="2818950" y="870000"/>
            <a:ext cx="3506100" cy="3403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128300" y="1029575"/>
            <a:ext cx="31164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8F8F2"/>
                </a:solidFill>
              </a:rPr>
              <a:t>base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>
                <a:solidFill>
                  <a:srgbClr val="66D9EF"/>
                </a:solidFill>
              </a:rPr>
              <a:t>for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solidFill>
                  <a:srgbClr val="F8F8F2"/>
                </a:solidFill>
              </a:rPr>
              <a:t>int i = exponente</a:t>
            </a:r>
            <a:r>
              <a:rPr lang="en" sz="1200">
                <a:solidFill>
                  <a:srgbClr val="F92672"/>
                </a:solidFill>
              </a:rPr>
              <a:t> -</a:t>
            </a:r>
            <a:r>
              <a:rPr lang="en" sz="1200">
                <a:solidFill>
                  <a:srgbClr val="AE81FF"/>
                </a:solidFill>
              </a:rPr>
              <a:t> 1</a:t>
            </a:r>
            <a:r>
              <a:rPr lang="en" sz="1200">
                <a:solidFill>
                  <a:srgbClr val="F8F8F2"/>
                </a:solidFill>
              </a:rPr>
              <a:t>; i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0;</a:t>
            </a:r>
            <a:r>
              <a:rPr lang="en" sz="1200">
                <a:solidFill>
                  <a:srgbClr val="F8F8F2"/>
                </a:solidFill>
              </a:rPr>
              <a:t> i</a:t>
            </a:r>
            <a:r>
              <a:rPr lang="en" sz="1200">
                <a:solidFill>
                  <a:srgbClr val="F92672"/>
                </a:solidFill>
              </a:rPr>
              <a:t> /=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((exponente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8F8F2"/>
                </a:solidFill>
              </a:rPr>
              <a:t>        </a:t>
            </a:r>
            <a:r>
              <a:rPr lang="en" sz="1200">
                <a:solidFill>
                  <a:srgbClr val="F8F8F2"/>
                </a:solidFill>
              </a:rPr>
              <a:t>resultado</a:t>
            </a:r>
            <a:r>
              <a:rPr lang="en" sz="1200">
                <a:solidFill>
                  <a:srgbClr val="333333"/>
                </a:solidFill>
              </a:rPr>
              <a:t> </a:t>
            </a:r>
            <a:r>
              <a:rPr lang="en" sz="1200">
                <a:solidFill>
                  <a:srgbClr val="F92672"/>
                </a:solidFill>
              </a:rPr>
              <a:t>*=</a:t>
            </a:r>
            <a:r>
              <a:rPr lang="en" sz="1200">
                <a:solidFill>
                  <a:srgbClr val="333333"/>
                </a:solidFill>
              </a:rPr>
              <a:t> </a:t>
            </a:r>
            <a:r>
              <a:rPr lang="en" sz="1200">
                <a:solidFill>
                  <a:srgbClr val="F8F8F2"/>
                </a:solidFill>
              </a:rPr>
              <a:t>resultado;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2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300" u="none" cap="none" strike="noStrike">
              <a:solidFill>
                <a:srgbClr val="66D9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2" name="Google Shape;342;p42"/>
          <p:cNvSpPr txBox="1"/>
          <p:nvPr>
            <p:ph type="ctrTitle"/>
          </p:nvPr>
        </p:nvSpPr>
        <p:spPr>
          <a:xfrm>
            <a:off x="3291050" y="4273500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FFFFFF"/>
                </a:solidFill>
              </a:rPr>
              <a:t>SIN RECURSIVIDAD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2638350" y="2017501"/>
            <a:ext cx="3867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MÉTODOS DE ORDENAMIENTO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348" name="Google Shape;348;p43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43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type="ctrTitle"/>
          </p:nvPr>
        </p:nvSpPr>
        <p:spPr>
          <a:xfrm>
            <a:off x="2638350" y="872974"/>
            <a:ext cx="38673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 QUE SABEMOS DE ALGO I</a:t>
            </a:r>
            <a:endParaRPr/>
          </a:p>
        </p:txBody>
      </p:sp>
      <p:sp>
        <p:nvSpPr>
          <p:cNvPr id="355" name="Google Shape;355;p44"/>
          <p:cNvSpPr txBox="1"/>
          <p:nvPr>
            <p:ph idx="1" type="subTitle"/>
          </p:nvPr>
        </p:nvSpPr>
        <p:spPr>
          <a:xfrm>
            <a:off x="2638350" y="2347150"/>
            <a:ext cx="20997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b="1" lang="en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Inserción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Char char="●"/>
            </a:pPr>
            <a:r>
              <a:rPr b="1" lang="en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Selección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Char char="●"/>
            </a:pPr>
            <a:r>
              <a:rPr b="1" lang="en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Burbujeo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064525" y="2347150"/>
            <a:ext cx="298500" cy="134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5420625" y="2846950"/>
            <a:ext cx="1451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Ninguno usa DyV</a:t>
            </a:r>
            <a:endParaRPr b="0" i="0" sz="12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1964850" y="584900"/>
            <a:ext cx="521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AGENDA DE HOY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/>
          <p:nvPr>
            <p:ph idx="4294967295" type="title"/>
          </p:nvPr>
        </p:nvSpPr>
        <p:spPr>
          <a:xfrm>
            <a:off x="1977898" y="144029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27"/>
          <p:cNvSpPr txBox="1"/>
          <p:nvPr>
            <p:ph idx="4294967295" type="title"/>
          </p:nvPr>
        </p:nvSpPr>
        <p:spPr>
          <a:xfrm>
            <a:off x="1964856" y="313539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4294967295" type="title"/>
          </p:nvPr>
        </p:nvSpPr>
        <p:spPr>
          <a:xfrm>
            <a:off x="1964856" y="22553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/>
          <p:nvPr>
            <p:ph idx="4294967295" type="ctrTitle"/>
          </p:nvPr>
        </p:nvSpPr>
        <p:spPr>
          <a:xfrm>
            <a:off x="2817400" y="150540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Definición</a:t>
            </a:r>
            <a:endParaRPr b="1" i="0" sz="22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4" name="Google Shape;144;p27"/>
          <p:cNvSpPr txBox="1"/>
          <p:nvPr>
            <p:ph idx="4294967295" type="ctrTitle"/>
          </p:nvPr>
        </p:nvSpPr>
        <p:spPr>
          <a:xfrm>
            <a:off x="2817400" y="232040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Ejemplos</a:t>
            </a:r>
            <a:endParaRPr b="1" i="0" sz="22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5" name="Google Shape;145;p27"/>
          <p:cNvSpPr txBox="1"/>
          <p:nvPr>
            <p:ph idx="4294967295" type="ctrTitle"/>
          </p:nvPr>
        </p:nvSpPr>
        <p:spPr>
          <a:xfrm>
            <a:off x="2804350" y="408060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Ejercicio</a:t>
            </a:r>
            <a:endParaRPr b="1" i="0" sz="22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6" name="Google Shape;146;p27"/>
          <p:cNvSpPr txBox="1"/>
          <p:nvPr>
            <p:ph idx="4294967295" type="ctrTitle"/>
          </p:nvPr>
        </p:nvSpPr>
        <p:spPr>
          <a:xfrm>
            <a:off x="2817400" y="316795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Resumen</a:t>
            </a:r>
            <a:endParaRPr b="1" i="0" sz="22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7" name="Google Shape;147;p27"/>
          <p:cNvSpPr txBox="1"/>
          <p:nvPr>
            <p:ph idx="4294967295" type="title"/>
          </p:nvPr>
        </p:nvSpPr>
        <p:spPr>
          <a:xfrm>
            <a:off x="1964856" y="401549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/>
        </p:nvSpPr>
        <p:spPr>
          <a:xfrm>
            <a:off x="1526225" y="680350"/>
            <a:ext cx="602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MERGESORT</a:t>
            </a:r>
            <a:endParaRPr b="1" i="0" sz="25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1076875" y="1364050"/>
            <a:ext cx="72747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lang="en" sz="2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 la longitud del vector es 0 o 1 ya esta ordenado, sino:</a:t>
            </a:r>
            <a:endParaRPr b="1" sz="2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Dividir el vector en 2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Ordenar recursivamente cada mitad con mergesort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Combinar las mitades ordenadas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658500" y="4529000"/>
            <a:ext cx="6534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Funcionamiento de los algoritmos de forma visual:    </a:t>
            </a:r>
            <a:r>
              <a:rPr b="0" i="0" lang="en" sz="1400" u="sng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https://visualgo.net/es/sorting</a:t>
            </a:r>
            <a:endParaRPr b="0" i="0" sz="14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ctrTitle"/>
          </p:nvPr>
        </p:nvSpPr>
        <p:spPr>
          <a:xfrm>
            <a:off x="1964850" y="588600"/>
            <a:ext cx="5214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MERGESORT</a:t>
            </a:r>
            <a:endParaRPr/>
          </a:p>
        </p:txBody>
      </p:sp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b="8446" l="6345" r="6735" t="7335"/>
          <a:stretch/>
        </p:blipFill>
        <p:spPr>
          <a:xfrm>
            <a:off x="1798625" y="1235075"/>
            <a:ext cx="5546751" cy="35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ctrTitle"/>
          </p:nvPr>
        </p:nvSpPr>
        <p:spPr>
          <a:xfrm>
            <a:off x="1964850" y="588600"/>
            <a:ext cx="5214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MERGESORT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3">
            <a:alphaModFix/>
          </a:blip>
          <a:srcRect b="0" l="0" r="0" t="11925"/>
          <a:stretch/>
        </p:blipFill>
        <p:spPr>
          <a:xfrm>
            <a:off x="1677075" y="1095900"/>
            <a:ext cx="5502075" cy="3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/>
        </p:nvSpPr>
        <p:spPr>
          <a:xfrm>
            <a:off x="1526225" y="680350"/>
            <a:ext cx="602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QUICKSORT</a:t>
            </a:r>
            <a:endParaRPr b="1" i="0" sz="25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1843800" y="1495725"/>
            <a:ext cx="54564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Elegir un pivote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Dividir al vector en 2 recursivamente dejando los menores del pivote de un lado y los mayores del otro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Combinar las mitades ordenadas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658500" y="4529000"/>
            <a:ext cx="6534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Funcionamiento de los algoritmos de forma visual:    </a:t>
            </a:r>
            <a:r>
              <a:rPr b="0" i="0" lang="en" sz="1400" u="sng" cap="none" strike="noStrik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https://visualgo.net/es/sorting</a:t>
            </a:r>
            <a:endParaRPr b="0" i="0" sz="1400" u="none" cap="none" strike="noStrik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ctrTitle"/>
          </p:nvPr>
        </p:nvSpPr>
        <p:spPr>
          <a:xfrm>
            <a:off x="1964850" y="588600"/>
            <a:ext cx="5214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QUICKSORT</a:t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 rotWithShape="1">
          <a:blip r:embed="rId3">
            <a:alphaModFix/>
          </a:blip>
          <a:srcRect b="7141" l="6446" r="6299" t="7329"/>
          <a:stretch/>
        </p:blipFill>
        <p:spPr>
          <a:xfrm>
            <a:off x="2221050" y="1261540"/>
            <a:ext cx="4701900" cy="3586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/>
        </p:nvSpPr>
        <p:spPr>
          <a:xfrm>
            <a:off x="309450" y="1285875"/>
            <a:ext cx="156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Esta es una forma visual de entender 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qué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pasa pero no es exactamente 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así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quicksort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es realmente Quicksort?</a:t>
            </a:r>
            <a:endParaRPr/>
          </a:p>
        </p:txBody>
      </p:sp>
      <p:graphicFrame>
        <p:nvGraphicFramePr>
          <p:cNvPr id="396" name="Google Shape;396;p50"/>
          <p:cNvGraphicFramePr/>
          <p:nvPr/>
        </p:nvGraphicFramePr>
        <p:xfrm>
          <a:off x="1202700" y="8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397" name="Google Shape;397;p50"/>
          <p:cNvSpPr/>
          <p:nvPr/>
        </p:nvSpPr>
        <p:spPr>
          <a:xfrm rot="10800000">
            <a:off x="6585805" y="14838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 txBox="1"/>
          <p:nvPr/>
        </p:nvSpPr>
        <p:spPr>
          <a:xfrm>
            <a:off x="6811100" y="1432125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50"/>
          <p:cNvSpPr/>
          <p:nvPr/>
        </p:nvSpPr>
        <p:spPr>
          <a:xfrm rot="10800000">
            <a:off x="1548293" y="14837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1837075" y="1432125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No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01" name="Google Shape;401;p50"/>
          <p:cNvGraphicFramePr/>
          <p:nvPr/>
        </p:nvGraphicFramePr>
        <p:xfrm>
          <a:off x="1143850" y="225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02" name="Google Shape;402;p50"/>
          <p:cNvSpPr/>
          <p:nvPr/>
        </p:nvSpPr>
        <p:spPr>
          <a:xfrm rot="10800000">
            <a:off x="6526955" y="28469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0"/>
          <p:cNvSpPr/>
          <p:nvPr/>
        </p:nvSpPr>
        <p:spPr>
          <a:xfrm rot="10800000">
            <a:off x="2545768" y="28468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0"/>
          <p:cNvSpPr/>
          <p:nvPr/>
        </p:nvSpPr>
        <p:spPr>
          <a:xfrm rot="10800000">
            <a:off x="1089318" y="14837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203700" y="736875"/>
            <a:ext cx="99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Posición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en la que 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irá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el elemento si es menor al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50"/>
          <p:cNvSpPr/>
          <p:nvPr/>
        </p:nvSpPr>
        <p:spPr>
          <a:xfrm rot="10800000">
            <a:off x="1089318" y="28468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0"/>
          <p:cNvSpPr txBox="1"/>
          <p:nvPr/>
        </p:nvSpPr>
        <p:spPr>
          <a:xfrm>
            <a:off x="2830963" y="287385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Si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08" name="Google Shape;408;p50"/>
          <p:cNvGraphicFramePr/>
          <p:nvPr/>
        </p:nvGraphicFramePr>
        <p:xfrm>
          <a:off x="1246213" y="37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09" name="Google Shape;409;p50"/>
          <p:cNvSpPr/>
          <p:nvPr/>
        </p:nvSpPr>
        <p:spPr>
          <a:xfrm rot="10800000">
            <a:off x="6629318" y="431573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 rot="10800000">
            <a:off x="2648130" y="431558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0"/>
          <p:cNvSpPr/>
          <p:nvPr/>
        </p:nvSpPr>
        <p:spPr>
          <a:xfrm rot="10800000">
            <a:off x="2156180" y="431558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 txBox="1"/>
          <p:nvPr/>
        </p:nvSpPr>
        <p:spPr>
          <a:xfrm>
            <a:off x="3007450" y="4689500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7476225" y="3382275"/>
            <a:ext cx="157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 y avanzo la flecha que indica donde va el 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próximo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elemento que sea menor al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oogle Shape;418;p51"/>
          <p:cNvGraphicFramePr/>
          <p:nvPr/>
        </p:nvGraphicFramePr>
        <p:xfrm>
          <a:off x="1018688" y="24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19" name="Google Shape;419;p51"/>
          <p:cNvSpPr/>
          <p:nvPr/>
        </p:nvSpPr>
        <p:spPr>
          <a:xfrm rot="10800000">
            <a:off x="6401793" y="82985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 rot="10800000">
            <a:off x="3371305" y="82971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1"/>
          <p:cNvSpPr/>
          <p:nvPr/>
        </p:nvSpPr>
        <p:spPr>
          <a:xfrm rot="10800000">
            <a:off x="1928655" y="82971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1"/>
          <p:cNvSpPr txBox="1"/>
          <p:nvPr/>
        </p:nvSpPr>
        <p:spPr>
          <a:xfrm>
            <a:off x="2779925" y="1203625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3596900" y="82985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No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24" name="Google Shape;424;p51"/>
          <p:cNvGraphicFramePr/>
          <p:nvPr/>
        </p:nvGraphicFramePr>
        <p:xfrm>
          <a:off x="1018688" y="14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p51"/>
          <p:cNvSpPr/>
          <p:nvPr/>
        </p:nvSpPr>
        <p:spPr>
          <a:xfrm rot="10800000">
            <a:off x="6401793" y="20347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/>
          <p:nvPr/>
        </p:nvSpPr>
        <p:spPr>
          <a:xfrm rot="10800000">
            <a:off x="4361705" y="1990498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/>
          <p:nvPr/>
        </p:nvSpPr>
        <p:spPr>
          <a:xfrm rot="10800000">
            <a:off x="1928655" y="20346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 txBox="1"/>
          <p:nvPr/>
        </p:nvSpPr>
        <p:spPr>
          <a:xfrm>
            <a:off x="3475025" y="221610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No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29" name="Google Shape;429;p51"/>
          <p:cNvGraphicFramePr/>
          <p:nvPr/>
        </p:nvGraphicFramePr>
        <p:xfrm>
          <a:off x="982213" y="27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1"/>
          <p:cNvSpPr/>
          <p:nvPr/>
        </p:nvSpPr>
        <p:spPr>
          <a:xfrm rot="10800000">
            <a:off x="6365318" y="33504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1"/>
          <p:cNvSpPr/>
          <p:nvPr/>
        </p:nvSpPr>
        <p:spPr>
          <a:xfrm rot="10800000">
            <a:off x="5276855" y="3350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 rot="10800000">
            <a:off x="1892180" y="3350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"/>
          <p:cNvSpPr txBox="1"/>
          <p:nvPr/>
        </p:nvSpPr>
        <p:spPr>
          <a:xfrm>
            <a:off x="4162650" y="352110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Si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34" name="Google Shape;434;p51"/>
          <p:cNvGraphicFramePr/>
          <p:nvPr/>
        </p:nvGraphicFramePr>
        <p:xfrm>
          <a:off x="1018688" y="40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51"/>
          <p:cNvSpPr/>
          <p:nvPr/>
        </p:nvSpPr>
        <p:spPr>
          <a:xfrm rot="10800000">
            <a:off x="6401793" y="47068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1"/>
          <p:cNvSpPr/>
          <p:nvPr/>
        </p:nvSpPr>
        <p:spPr>
          <a:xfrm rot="10800000">
            <a:off x="5380480" y="46660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"/>
          <p:cNvSpPr/>
          <p:nvPr/>
        </p:nvSpPr>
        <p:spPr>
          <a:xfrm rot="10800000">
            <a:off x="2974380" y="46565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1"/>
          <p:cNvSpPr txBox="1"/>
          <p:nvPr/>
        </p:nvSpPr>
        <p:spPr>
          <a:xfrm>
            <a:off x="7248700" y="4181300"/>
            <a:ext cx="14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52"/>
          <p:cNvGraphicFramePr/>
          <p:nvPr/>
        </p:nvGraphicFramePr>
        <p:xfrm>
          <a:off x="816963" y="12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4" name="Google Shape;444;p52"/>
          <p:cNvSpPr/>
          <p:nvPr/>
        </p:nvSpPr>
        <p:spPr>
          <a:xfrm rot="10800000">
            <a:off x="3034718" y="6751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2"/>
          <p:cNvSpPr/>
          <p:nvPr/>
        </p:nvSpPr>
        <p:spPr>
          <a:xfrm rot="10800000">
            <a:off x="5111605" y="7156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2"/>
          <p:cNvSpPr/>
          <p:nvPr/>
        </p:nvSpPr>
        <p:spPr>
          <a:xfrm rot="10800000">
            <a:off x="2809130" y="6750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 txBox="1"/>
          <p:nvPr/>
        </p:nvSpPr>
        <p:spPr>
          <a:xfrm>
            <a:off x="6793425" y="126475"/>
            <a:ext cx="21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Colocar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el pivote donde quedo la flecha verde agua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48" name="Google Shape;448;p52"/>
          <p:cNvGraphicFramePr/>
          <p:nvPr/>
        </p:nvGraphicFramePr>
        <p:xfrm>
          <a:off x="816963" y="118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9" name="Google Shape;449;p52"/>
          <p:cNvSpPr/>
          <p:nvPr/>
        </p:nvSpPr>
        <p:spPr>
          <a:xfrm rot="10800000">
            <a:off x="2222168" y="17233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2"/>
          <p:cNvSpPr/>
          <p:nvPr/>
        </p:nvSpPr>
        <p:spPr>
          <a:xfrm rot="10800000">
            <a:off x="1219455" y="17232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2"/>
          <p:cNvSpPr/>
          <p:nvPr/>
        </p:nvSpPr>
        <p:spPr>
          <a:xfrm rot="10800000">
            <a:off x="720830" y="17232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6793425" y="1182800"/>
            <a:ext cx="21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Hago lo mismo para las partes restantes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53" name="Google Shape;453;p52"/>
          <p:cNvGraphicFramePr/>
          <p:nvPr/>
        </p:nvGraphicFramePr>
        <p:xfrm>
          <a:off x="855613" y="21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4" name="Google Shape;454;p52"/>
          <p:cNvSpPr/>
          <p:nvPr/>
        </p:nvSpPr>
        <p:spPr>
          <a:xfrm rot="10800000">
            <a:off x="2499393" y="26368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/>
          <p:nvPr/>
        </p:nvSpPr>
        <p:spPr>
          <a:xfrm rot="10800000">
            <a:off x="2247980" y="26366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2"/>
          <p:cNvSpPr/>
          <p:nvPr/>
        </p:nvSpPr>
        <p:spPr>
          <a:xfrm rot="10800000">
            <a:off x="1996580" y="26366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7" name="Google Shape;457;p52"/>
          <p:cNvGraphicFramePr/>
          <p:nvPr/>
        </p:nvGraphicFramePr>
        <p:xfrm>
          <a:off x="855613" y="301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2"/>
          <p:cNvSpPr/>
          <p:nvPr/>
        </p:nvSpPr>
        <p:spPr>
          <a:xfrm rot="10800000">
            <a:off x="6291118" y="35557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"/>
          <p:cNvSpPr/>
          <p:nvPr/>
        </p:nvSpPr>
        <p:spPr>
          <a:xfrm rot="10800000">
            <a:off x="4183330" y="35962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2"/>
          <p:cNvSpPr/>
          <p:nvPr/>
        </p:nvSpPr>
        <p:spPr>
          <a:xfrm rot="10800000">
            <a:off x="3805205" y="35962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1" name="Google Shape;461;p52"/>
          <p:cNvGraphicFramePr/>
          <p:nvPr/>
        </p:nvGraphicFramePr>
        <p:xfrm>
          <a:off x="855613" y="390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62" name="Google Shape;462;p52"/>
          <p:cNvSpPr/>
          <p:nvPr/>
        </p:nvSpPr>
        <p:spPr>
          <a:xfrm rot="10800000">
            <a:off x="6291118" y="44463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2"/>
          <p:cNvSpPr/>
          <p:nvPr/>
        </p:nvSpPr>
        <p:spPr>
          <a:xfrm rot="10800000">
            <a:off x="5215280" y="44461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2"/>
          <p:cNvSpPr/>
          <p:nvPr/>
        </p:nvSpPr>
        <p:spPr>
          <a:xfrm rot="10800000">
            <a:off x="4755905" y="44461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2"/>
          <p:cNvSpPr txBox="1"/>
          <p:nvPr/>
        </p:nvSpPr>
        <p:spPr>
          <a:xfrm>
            <a:off x="6967875" y="2080413"/>
            <a:ext cx="1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Invierto y 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después</a:t>
            </a: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el 5 se vuelve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52"/>
          <p:cNvSpPr txBox="1"/>
          <p:nvPr/>
        </p:nvSpPr>
        <p:spPr>
          <a:xfrm>
            <a:off x="6967875" y="2978038"/>
            <a:ext cx="1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Continuo con la parte derecha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3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472" name="Google Shape;472;p53"/>
          <p:cNvSpPr/>
          <p:nvPr/>
        </p:nvSpPr>
        <p:spPr>
          <a:xfrm rot="10800000">
            <a:off x="6185493" y="7166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3"/>
          <p:cNvSpPr/>
          <p:nvPr/>
        </p:nvSpPr>
        <p:spPr>
          <a:xfrm rot="10800000">
            <a:off x="5916543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 rot="10800000">
            <a:off x="5647580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5" name="Google Shape;475;p53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76" name="Google Shape;476;p53"/>
          <p:cNvSpPr/>
          <p:nvPr/>
        </p:nvSpPr>
        <p:spPr>
          <a:xfrm rot="10800000">
            <a:off x="5129168" y="16410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3"/>
          <p:cNvSpPr/>
          <p:nvPr/>
        </p:nvSpPr>
        <p:spPr>
          <a:xfrm rot="10800000">
            <a:off x="4177668" y="16408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3"/>
          <p:cNvSpPr/>
          <p:nvPr/>
        </p:nvSpPr>
        <p:spPr>
          <a:xfrm rot="10800000">
            <a:off x="3625430" y="16408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9" name="Google Shape;479;p53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80" name="Google Shape;480;p53"/>
          <p:cNvSpPr/>
          <p:nvPr/>
        </p:nvSpPr>
        <p:spPr>
          <a:xfrm rot="10800000">
            <a:off x="4349118" y="26384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3"/>
          <p:cNvSpPr/>
          <p:nvPr/>
        </p:nvSpPr>
        <p:spPr>
          <a:xfrm rot="10800000">
            <a:off x="4100068" y="2638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/>
          <p:nvPr/>
        </p:nvSpPr>
        <p:spPr>
          <a:xfrm rot="10800000">
            <a:off x="3851030" y="2638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6793675" y="21463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84" name="Google Shape;484;p53"/>
          <p:cNvGraphicFramePr/>
          <p:nvPr/>
        </p:nvGraphicFramePr>
        <p:xfrm>
          <a:off x="817213" y="30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85" name="Google Shape;485;p53"/>
          <p:cNvSpPr/>
          <p:nvPr/>
        </p:nvSpPr>
        <p:spPr>
          <a:xfrm rot="10800000">
            <a:off x="5422268" y="354653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3"/>
          <p:cNvSpPr/>
          <p:nvPr/>
        </p:nvSpPr>
        <p:spPr>
          <a:xfrm rot="10800000">
            <a:off x="5078280" y="354638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3"/>
          <p:cNvSpPr/>
          <p:nvPr/>
        </p:nvSpPr>
        <p:spPr>
          <a:xfrm rot="10800000">
            <a:off x="4734305" y="354638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8" name="Google Shape;488;p53"/>
          <p:cNvGraphicFramePr/>
          <p:nvPr/>
        </p:nvGraphicFramePr>
        <p:xfrm>
          <a:off x="817213" y="411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89" name="Google Shape;489;p53"/>
          <p:cNvSpPr txBox="1"/>
          <p:nvPr/>
        </p:nvSpPr>
        <p:spPr>
          <a:xfrm>
            <a:off x="6994825" y="4165650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Vector ordenado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Mergesort vs. quicksort</a:t>
            </a:r>
            <a:endParaRPr/>
          </a:p>
        </p:txBody>
      </p:sp>
      <p:sp>
        <p:nvSpPr>
          <p:cNvPr id="495" name="Google Shape;495;p54"/>
          <p:cNvSpPr txBox="1"/>
          <p:nvPr>
            <p:ph idx="2" type="ctrTitle"/>
          </p:nvPr>
        </p:nvSpPr>
        <p:spPr>
          <a:xfrm>
            <a:off x="218911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Mergesort</a:t>
            </a:r>
            <a:endParaRPr sz="1800"/>
          </a:p>
        </p:txBody>
      </p:sp>
      <p:sp>
        <p:nvSpPr>
          <p:cNvPr id="496" name="Google Shape;496;p54"/>
          <p:cNvSpPr txBox="1"/>
          <p:nvPr>
            <p:ph idx="4" type="subTitle"/>
          </p:nvPr>
        </p:nvSpPr>
        <p:spPr>
          <a:xfrm>
            <a:off x="1786846" y="2079551"/>
            <a:ext cx="2337300" cy="1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Θ(</a:t>
            </a:r>
            <a:r>
              <a:rPr lang="en" sz="1600"/>
              <a:t>N log</a:t>
            </a:r>
            <a:r>
              <a:rPr baseline="-25000" lang="en" sz="1600"/>
              <a:t>2</a:t>
            </a:r>
            <a:r>
              <a:rPr lang="en" sz="1600"/>
              <a:t>(N))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</a:t>
            </a:r>
            <a:r>
              <a:rPr lang="en" sz="1600"/>
              <a:t>(N log</a:t>
            </a:r>
            <a:r>
              <a:rPr baseline="-25000" lang="en" sz="1600"/>
              <a:t>2</a:t>
            </a:r>
            <a:r>
              <a:rPr lang="en" sz="1600"/>
              <a:t>(N))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 nuevas estructuras</a:t>
            </a:r>
            <a:endParaRPr sz="1600"/>
          </a:p>
        </p:txBody>
      </p:sp>
      <p:sp>
        <p:nvSpPr>
          <p:cNvPr id="497" name="Google Shape;497;p54"/>
          <p:cNvSpPr txBox="1"/>
          <p:nvPr>
            <p:ph idx="5" type="ctrTitle"/>
          </p:nvPr>
        </p:nvSpPr>
        <p:spPr>
          <a:xfrm>
            <a:off x="49604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Quicksort</a:t>
            </a:r>
            <a:endParaRPr sz="1700"/>
          </a:p>
        </p:txBody>
      </p:sp>
      <p:sp>
        <p:nvSpPr>
          <p:cNvPr id="498" name="Google Shape;498;p54"/>
          <p:cNvSpPr txBox="1"/>
          <p:nvPr>
            <p:ph idx="8" type="subTitle"/>
          </p:nvPr>
        </p:nvSpPr>
        <p:spPr>
          <a:xfrm>
            <a:off x="5386051" y="2079552"/>
            <a:ext cx="31503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Θ(</a:t>
            </a:r>
            <a:r>
              <a:rPr lang="en" sz="1500"/>
              <a:t>N log</a:t>
            </a:r>
            <a:r>
              <a:rPr baseline="-25000" lang="en" sz="1500"/>
              <a:t>2</a:t>
            </a:r>
            <a:r>
              <a:rPr lang="en" sz="1500"/>
              <a:t>(N))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O(N</a:t>
            </a:r>
            <a:r>
              <a:rPr baseline="30000" lang="en" sz="1500"/>
              <a:t>2</a:t>
            </a:r>
            <a:r>
              <a:rPr lang="en" sz="1500"/>
              <a:t>)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 crea nuevas estructuras</a:t>
            </a:r>
            <a:endParaRPr sz="1500"/>
          </a:p>
        </p:txBody>
      </p:sp>
      <p:sp>
        <p:nvSpPr>
          <p:cNvPr id="499" name="Google Shape;499;p54"/>
          <p:cNvSpPr txBox="1"/>
          <p:nvPr>
            <p:ph idx="4" type="subTitle"/>
          </p:nvPr>
        </p:nvSpPr>
        <p:spPr>
          <a:xfrm>
            <a:off x="354977" y="3729450"/>
            <a:ext cx="3869700" cy="13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Notación: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Θ → caso promedio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 → peor de los casos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ctrTitle"/>
          </p:nvPr>
        </p:nvSpPr>
        <p:spPr>
          <a:xfrm flipH="1">
            <a:off x="2747779" y="30678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DEFINICIÓN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FORMAL</a:t>
            </a:r>
            <a:endParaRPr/>
          </a:p>
        </p:txBody>
      </p:sp>
      <p:sp>
        <p:nvSpPr>
          <p:cNvPr id="153" name="Google Shape;153;p2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4" name="Google Shape;154;p2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RESUMEN</a:t>
            </a:r>
            <a:endParaRPr/>
          </a:p>
        </p:txBody>
      </p:sp>
      <p:sp>
        <p:nvSpPr>
          <p:cNvPr id="505" name="Google Shape;505;p55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06" name="Google Shape;506;p5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56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56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6"/>
          <p:cNvSpPr txBox="1"/>
          <p:nvPr/>
        </p:nvSpPr>
        <p:spPr>
          <a:xfrm>
            <a:off x="1066200" y="1199100"/>
            <a:ext cx="7011600" cy="29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LA ESTRATEGIA GENERAL PARA UNA SOLUCIÓN DyV ES</a:t>
            </a:r>
            <a:endParaRPr b="1" i="0" sz="21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AutoNum type="arabicPeriod"/>
            </a:pPr>
            <a:r>
              <a:rPr b="1" i="0" lang="en" sz="18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Plantear el problema de forma tal que pueda descomponerse en k subproblemas del mismo tipo pero de menor tamaño</a:t>
            </a:r>
            <a:endParaRPr b="1" i="0" sz="18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AutoNum type="arabicPeriod"/>
            </a:pPr>
            <a:r>
              <a:rPr b="1" i="0" lang="en" sz="18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Resolver de forma independiente todos los subproblemas</a:t>
            </a:r>
            <a:endParaRPr b="1" i="0" sz="18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Exo 2"/>
              <a:buAutoNum type="arabicPeriod"/>
            </a:pPr>
            <a:r>
              <a:rPr b="1" i="0" lang="en" sz="18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Combinar las soluciones para obtener la solución del problema original</a:t>
            </a:r>
            <a:endParaRPr b="1" i="0" sz="18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/>
          <p:nvPr/>
        </p:nvSpPr>
        <p:spPr>
          <a:xfrm>
            <a:off x="5298175" y="2521150"/>
            <a:ext cx="3028800" cy="2526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7"/>
          <p:cNvSpPr/>
          <p:nvPr/>
        </p:nvSpPr>
        <p:spPr>
          <a:xfrm>
            <a:off x="1794875" y="761200"/>
            <a:ext cx="2517300" cy="1535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7"/>
          <p:cNvSpPr txBox="1"/>
          <p:nvPr/>
        </p:nvSpPr>
        <p:spPr>
          <a:xfrm>
            <a:off x="1925975" y="824500"/>
            <a:ext cx="23862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0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exponente;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0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000" u="none" cap="none" strike="noStrik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1" name="Google Shape;521;p57"/>
          <p:cNvSpPr/>
          <p:nvPr/>
        </p:nvSpPr>
        <p:spPr>
          <a:xfrm>
            <a:off x="5241825" y="934600"/>
            <a:ext cx="3028800" cy="1188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7"/>
          <p:cNvSpPr txBox="1"/>
          <p:nvPr/>
        </p:nvSpPr>
        <p:spPr>
          <a:xfrm>
            <a:off x="5406175" y="993700"/>
            <a:ext cx="2831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 1;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3" name="Google Shape;523;p57"/>
          <p:cNvSpPr txBox="1"/>
          <p:nvPr>
            <p:ph idx="4294967295" type="ctrTitle"/>
          </p:nvPr>
        </p:nvSpPr>
        <p:spPr>
          <a:xfrm>
            <a:off x="1794875" y="259275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SIN RECURSIVIDAD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4" name="Google Shape;524;p57"/>
          <p:cNvSpPr txBox="1"/>
          <p:nvPr>
            <p:ph idx="4294967295" type="ctrTitle"/>
          </p:nvPr>
        </p:nvSpPr>
        <p:spPr>
          <a:xfrm>
            <a:off x="5436975" y="259275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 RECURSIVIDAD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5" name="Google Shape;525;p57"/>
          <p:cNvSpPr txBox="1"/>
          <p:nvPr>
            <p:ph idx="4294967295" type="ctrTitle"/>
          </p:nvPr>
        </p:nvSpPr>
        <p:spPr>
          <a:xfrm>
            <a:off x="206825" y="1222000"/>
            <a:ext cx="1212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SIN DyV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6" name="Google Shape;526;p57"/>
          <p:cNvSpPr txBox="1"/>
          <p:nvPr>
            <p:ph idx="4294967295" type="ctrTitle"/>
          </p:nvPr>
        </p:nvSpPr>
        <p:spPr>
          <a:xfrm>
            <a:off x="128525" y="3387250"/>
            <a:ext cx="1369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 DyV</a:t>
            </a:r>
            <a:endParaRPr b="1" i="0" sz="2000" u="none" cap="none" strike="noStrik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1774175" y="2581150"/>
            <a:ext cx="2558700" cy="2406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7"/>
          <p:cNvSpPr txBox="1"/>
          <p:nvPr/>
        </p:nvSpPr>
        <p:spPr>
          <a:xfrm>
            <a:off x="1851725" y="2749750"/>
            <a:ext cx="2517300" cy="20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2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66D9EF"/>
                </a:solidFill>
              </a:rPr>
              <a:t>int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resultado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base;</a:t>
            </a:r>
            <a:endParaRPr sz="10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</a:t>
            </a:r>
            <a:r>
              <a:rPr lang="en" sz="1000">
                <a:solidFill>
                  <a:srgbClr val="66D9EF"/>
                </a:solidFill>
              </a:rPr>
              <a:t>for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(int i = exponente</a:t>
            </a:r>
            <a:r>
              <a:rPr lang="en" sz="1000">
                <a:solidFill>
                  <a:srgbClr val="F92672"/>
                </a:solidFill>
              </a:rPr>
              <a:t> -</a:t>
            </a:r>
            <a:r>
              <a:rPr lang="en" sz="1000">
                <a:solidFill>
                  <a:srgbClr val="AE81FF"/>
                </a:solidFill>
              </a:rPr>
              <a:t> 1</a:t>
            </a:r>
            <a:r>
              <a:rPr lang="en" sz="1000">
                <a:solidFill>
                  <a:srgbClr val="F8F8F2"/>
                </a:solidFill>
              </a:rPr>
              <a:t>; i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&gt;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AE81FF"/>
                </a:solidFill>
              </a:rPr>
              <a:t>0;</a:t>
            </a:r>
            <a:r>
              <a:rPr lang="en" sz="1000">
                <a:solidFill>
                  <a:srgbClr val="F8F8F2"/>
                </a:solidFill>
              </a:rPr>
              <a:t> i</a:t>
            </a:r>
            <a:r>
              <a:rPr lang="en" sz="1000">
                <a:solidFill>
                  <a:srgbClr val="F92672"/>
                </a:solidFill>
              </a:rPr>
              <a:t> /=</a:t>
            </a:r>
            <a:r>
              <a:rPr lang="en" sz="1000">
                <a:solidFill>
                  <a:srgbClr val="AE81FF"/>
                </a:solidFill>
              </a:rPr>
              <a:t> 2</a:t>
            </a:r>
            <a:r>
              <a:rPr lang="en" sz="1000">
                <a:solidFill>
                  <a:srgbClr val="F8F8F2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{</a:t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    </a:t>
            </a:r>
            <a:r>
              <a:rPr lang="en" sz="1000">
                <a:solidFill>
                  <a:srgbClr val="66D9EF"/>
                </a:solidFill>
              </a:rPr>
              <a:t>if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((exponente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%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AE81FF"/>
                </a:solidFill>
              </a:rPr>
              <a:t>2</a:t>
            </a:r>
            <a:r>
              <a:rPr lang="en" sz="1000">
                <a:solidFill>
                  <a:srgbClr val="F8F8F2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==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AE81FF"/>
                </a:solidFill>
              </a:rPr>
              <a:t>1</a:t>
            </a:r>
            <a:r>
              <a:rPr lang="en" sz="1000">
                <a:solidFill>
                  <a:srgbClr val="F8F8F2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        </a:t>
            </a:r>
            <a:r>
              <a:rPr lang="en" sz="1000">
                <a:solidFill>
                  <a:srgbClr val="F8F8F2"/>
                </a:solidFill>
              </a:rPr>
              <a:t>resultado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*=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base;</a:t>
            </a:r>
            <a:endParaRPr sz="1000">
              <a:solidFill>
                <a:srgbClr val="F8F8F2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8F8F2"/>
                </a:solidFill>
              </a:rPr>
              <a:t>        resultado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*=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resultado;</a:t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</a:t>
            </a:r>
            <a:r>
              <a:rPr lang="en" sz="1000">
                <a:solidFill>
                  <a:srgbClr val="F8F8F2"/>
                </a:solidFill>
              </a:rPr>
              <a:t>}</a:t>
            </a:r>
            <a:endParaRPr sz="1000">
              <a:solidFill>
                <a:srgbClr val="F8F8F2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000">
              <a:solidFill>
                <a:srgbClr val="F8F8F2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</a:t>
            </a:r>
            <a:r>
              <a:rPr lang="en" sz="1000">
                <a:solidFill>
                  <a:srgbClr val="66D9EF"/>
                </a:solidFill>
              </a:rPr>
              <a:t>return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resultado;</a:t>
            </a:r>
            <a:endParaRPr sz="1000">
              <a:solidFill>
                <a:srgbClr val="66D9EF"/>
              </a:solidFill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5422650" y="2575150"/>
            <a:ext cx="3013500" cy="22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((exponente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000" u="none" cap="none" strike="noStrik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b="0" i="0" sz="1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EJERCICIO</a:t>
            </a:r>
            <a:endParaRPr/>
          </a:p>
        </p:txBody>
      </p:sp>
      <p:sp>
        <p:nvSpPr>
          <p:cNvPr id="535" name="Google Shape;535;p58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36" name="Google Shape;536;p5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endParaRPr/>
          </a:p>
        </p:txBody>
      </p:sp>
      <p:sp>
        <p:nvSpPr>
          <p:cNvPr id="542" name="Google Shape;542;p59"/>
          <p:cNvSpPr txBox="1"/>
          <p:nvPr/>
        </p:nvSpPr>
        <p:spPr>
          <a:xfrm>
            <a:off x="658350" y="971450"/>
            <a:ext cx="78273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Ordenar los siguientes vectores por los métodos mergesort y quicksort (tomando al primer elemento como pivote) respectivamente, indicando cómo quedan en cada paso. </a:t>
            </a:r>
            <a:endParaRPr b="1" sz="18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543" name="Google Shape;543;p59"/>
          <p:cNvGraphicFramePr/>
          <p:nvPr/>
        </p:nvGraphicFramePr>
        <p:xfrm>
          <a:off x="1085738" y="26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4" name="Google Shape;544;p59"/>
          <p:cNvGraphicFramePr/>
          <p:nvPr/>
        </p:nvGraphicFramePr>
        <p:xfrm>
          <a:off x="1085750" y="359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" name="Google Shape;549;p60"/>
          <p:cNvGraphicFramePr/>
          <p:nvPr/>
        </p:nvGraphicFramePr>
        <p:xfrm>
          <a:off x="1085725" y="23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5850"/>
                <a:gridCol w="975850"/>
                <a:gridCol w="975850"/>
                <a:gridCol w="975850"/>
                <a:gridCol w="975850"/>
                <a:gridCol w="975850"/>
                <a:gridCol w="975850"/>
              </a:tblGrid>
              <a:tr h="40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0" name="Google Shape;550;p60"/>
          <p:cNvGraphicFramePr/>
          <p:nvPr/>
        </p:nvGraphicFramePr>
        <p:xfrm>
          <a:off x="508800" y="94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0850"/>
                <a:gridCol w="970850"/>
                <a:gridCol w="970850"/>
                <a:gridCol w="970850"/>
              </a:tblGrid>
              <a:tr h="41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1" name="Google Shape;551;p60"/>
          <p:cNvGraphicFramePr/>
          <p:nvPr/>
        </p:nvGraphicFramePr>
        <p:xfrm>
          <a:off x="5272175" y="943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2" name="Google Shape;552;p60"/>
          <p:cNvGraphicFramePr/>
          <p:nvPr/>
        </p:nvGraphicFramePr>
        <p:xfrm>
          <a:off x="15942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3" name="Google Shape;553;p60"/>
          <p:cNvGraphicFramePr/>
          <p:nvPr/>
        </p:nvGraphicFramePr>
        <p:xfrm>
          <a:off x="255447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4" name="Google Shape;554;p60"/>
          <p:cNvGraphicFramePr/>
          <p:nvPr/>
        </p:nvGraphicFramePr>
        <p:xfrm>
          <a:off x="494952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5" name="Google Shape;555;p60"/>
          <p:cNvGraphicFramePr/>
          <p:nvPr/>
        </p:nvGraphicFramePr>
        <p:xfrm>
          <a:off x="766152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6" name="Google Shape;556;p60"/>
          <p:cNvGraphicFramePr/>
          <p:nvPr/>
        </p:nvGraphicFramePr>
        <p:xfrm>
          <a:off x="37700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7" name="Google Shape;557;p60"/>
          <p:cNvGraphicFramePr/>
          <p:nvPr/>
        </p:nvGraphicFramePr>
        <p:xfrm>
          <a:off x="1231488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8" name="Google Shape;558;p60"/>
          <p:cNvGraphicFramePr/>
          <p:nvPr/>
        </p:nvGraphicFramePr>
        <p:xfrm>
          <a:off x="2425275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9" name="Google Shape;559;p60"/>
          <p:cNvGraphicFramePr/>
          <p:nvPr/>
        </p:nvGraphicFramePr>
        <p:xfrm>
          <a:off x="3631375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0" name="Google Shape;560;p60"/>
          <p:cNvGraphicFramePr/>
          <p:nvPr/>
        </p:nvGraphicFramePr>
        <p:xfrm>
          <a:off x="4812850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1" name="Google Shape;561;p60"/>
          <p:cNvGraphicFramePr/>
          <p:nvPr/>
        </p:nvGraphicFramePr>
        <p:xfrm>
          <a:off x="6073225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62" name="Google Shape;562;p60"/>
          <p:cNvCxnSpPr/>
          <p:nvPr/>
        </p:nvCxnSpPr>
        <p:spPr>
          <a:xfrm flipH="1">
            <a:off x="2470900" y="733325"/>
            <a:ext cx="20151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60"/>
          <p:cNvCxnSpPr/>
          <p:nvPr/>
        </p:nvCxnSpPr>
        <p:spPr>
          <a:xfrm>
            <a:off x="4494125" y="741450"/>
            <a:ext cx="1917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60"/>
          <p:cNvCxnSpPr/>
          <p:nvPr/>
        </p:nvCxnSpPr>
        <p:spPr>
          <a:xfrm flipH="1">
            <a:off x="1146525" y="1432125"/>
            <a:ext cx="12837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0"/>
          <p:cNvCxnSpPr/>
          <p:nvPr/>
        </p:nvCxnSpPr>
        <p:spPr>
          <a:xfrm>
            <a:off x="2430225" y="1440250"/>
            <a:ext cx="11133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0"/>
          <p:cNvCxnSpPr/>
          <p:nvPr/>
        </p:nvCxnSpPr>
        <p:spPr>
          <a:xfrm flipH="1">
            <a:off x="5940600" y="1448375"/>
            <a:ext cx="7962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0"/>
          <p:cNvCxnSpPr/>
          <p:nvPr/>
        </p:nvCxnSpPr>
        <p:spPr>
          <a:xfrm>
            <a:off x="6785550" y="1448375"/>
            <a:ext cx="13083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60"/>
          <p:cNvCxnSpPr/>
          <p:nvPr/>
        </p:nvCxnSpPr>
        <p:spPr>
          <a:xfrm flipH="1">
            <a:off x="528750" y="2163450"/>
            <a:ext cx="6420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60"/>
          <p:cNvCxnSpPr/>
          <p:nvPr/>
        </p:nvCxnSpPr>
        <p:spPr>
          <a:xfrm>
            <a:off x="1187025" y="2163450"/>
            <a:ext cx="5364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60"/>
          <p:cNvCxnSpPr/>
          <p:nvPr/>
        </p:nvCxnSpPr>
        <p:spPr>
          <a:xfrm flipH="1">
            <a:off x="2885250" y="2147200"/>
            <a:ext cx="666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60"/>
          <p:cNvCxnSpPr/>
          <p:nvPr/>
        </p:nvCxnSpPr>
        <p:spPr>
          <a:xfrm>
            <a:off x="3559675" y="2147200"/>
            <a:ext cx="5445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60"/>
          <p:cNvCxnSpPr/>
          <p:nvPr/>
        </p:nvCxnSpPr>
        <p:spPr>
          <a:xfrm flipH="1">
            <a:off x="5322825" y="2163450"/>
            <a:ext cx="6339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60"/>
          <p:cNvCxnSpPr/>
          <p:nvPr/>
        </p:nvCxnSpPr>
        <p:spPr>
          <a:xfrm>
            <a:off x="5964850" y="2155325"/>
            <a:ext cx="6177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74" name="Google Shape;574;p60"/>
          <p:cNvGraphicFramePr/>
          <p:nvPr/>
        </p:nvGraphicFramePr>
        <p:xfrm>
          <a:off x="159425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5" name="Google Shape;575;p60"/>
          <p:cNvGraphicFramePr/>
          <p:nvPr/>
        </p:nvGraphicFramePr>
        <p:xfrm>
          <a:off x="2482375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6" name="Google Shape;576;p60"/>
          <p:cNvGraphicFramePr/>
          <p:nvPr/>
        </p:nvGraphicFramePr>
        <p:xfrm>
          <a:off x="4890700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7" name="Google Shape;577;p60"/>
          <p:cNvGraphicFramePr/>
          <p:nvPr/>
        </p:nvGraphicFramePr>
        <p:xfrm>
          <a:off x="7594525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8" name="Google Shape;578;p60"/>
          <p:cNvGraphicFramePr/>
          <p:nvPr/>
        </p:nvGraphicFramePr>
        <p:xfrm>
          <a:off x="376800" y="37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0850"/>
                <a:gridCol w="970850"/>
                <a:gridCol w="970850"/>
                <a:gridCol w="970850"/>
              </a:tblGrid>
              <a:tr h="41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9" name="Google Shape;579;p60"/>
          <p:cNvGraphicFramePr/>
          <p:nvPr/>
        </p:nvGraphicFramePr>
        <p:xfrm>
          <a:off x="5172675" y="379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</a:tblGrid>
              <a:tr h="4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0" name="Google Shape;580;p60"/>
          <p:cNvGraphicFramePr/>
          <p:nvPr/>
        </p:nvGraphicFramePr>
        <p:xfrm>
          <a:off x="961850" y="450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5850"/>
                <a:gridCol w="975850"/>
                <a:gridCol w="975850"/>
                <a:gridCol w="975850"/>
                <a:gridCol w="975850"/>
                <a:gridCol w="975850"/>
                <a:gridCol w="975850"/>
              </a:tblGrid>
              <a:tr h="40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81" name="Google Shape;581;p60"/>
          <p:cNvCxnSpPr/>
          <p:nvPr/>
        </p:nvCxnSpPr>
        <p:spPr>
          <a:xfrm>
            <a:off x="593850" y="2878500"/>
            <a:ext cx="552600" cy="2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60"/>
          <p:cNvCxnSpPr/>
          <p:nvPr/>
        </p:nvCxnSpPr>
        <p:spPr>
          <a:xfrm flipH="1" rot="10800000">
            <a:off x="1162625" y="2862350"/>
            <a:ext cx="6744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60"/>
          <p:cNvCxnSpPr/>
          <p:nvPr/>
        </p:nvCxnSpPr>
        <p:spPr>
          <a:xfrm>
            <a:off x="3023400" y="2870375"/>
            <a:ext cx="5364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60"/>
          <p:cNvCxnSpPr/>
          <p:nvPr/>
        </p:nvCxnSpPr>
        <p:spPr>
          <a:xfrm flipH="1" rot="10800000">
            <a:off x="3535300" y="2862375"/>
            <a:ext cx="6012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60"/>
          <p:cNvCxnSpPr/>
          <p:nvPr/>
        </p:nvCxnSpPr>
        <p:spPr>
          <a:xfrm>
            <a:off x="5379825" y="2862250"/>
            <a:ext cx="528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60"/>
          <p:cNvCxnSpPr/>
          <p:nvPr/>
        </p:nvCxnSpPr>
        <p:spPr>
          <a:xfrm flipH="1" rot="10800000">
            <a:off x="5891725" y="2862350"/>
            <a:ext cx="5850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60"/>
          <p:cNvCxnSpPr/>
          <p:nvPr/>
        </p:nvCxnSpPr>
        <p:spPr>
          <a:xfrm flipH="1">
            <a:off x="8110075" y="2163450"/>
            <a:ext cx="16200" cy="9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60"/>
          <p:cNvCxnSpPr/>
          <p:nvPr/>
        </p:nvCxnSpPr>
        <p:spPr>
          <a:xfrm>
            <a:off x="1146375" y="3561050"/>
            <a:ext cx="118650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60"/>
          <p:cNvCxnSpPr/>
          <p:nvPr/>
        </p:nvCxnSpPr>
        <p:spPr>
          <a:xfrm flipH="1" rot="10800000">
            <a:off x="2348975" y="3585525"/>
            <a:ext cx="11376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60"/>
          <p:cNvCxnSpPr/>
          <p:nvPr/>
        </p:nvCxnSpPr>
        <p:spPr>
          <a:xfrm>
            <a:off x="5883600" y="3577300"/>
            <a:ext cx="8613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60"/>
          <p:cNvCxnSpPr/>
          <p:nvPr/>
        </p:nvCxnSpPr>
        <p:spPr>
          <a:xfrm flipH="1" rot="10800000">
            <a:off x="6728675" y="3593600"/>
            <a:ext cx="11946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60"/>
          <p:cNvCxnSpPr/>
          <p:nvPr/>
        </p:nvCxnSpPr>
        <p:spPr>
          <a:xfrm>
            <a:off x="2332725" y="4308600"/>
            <a:ext cx="19014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60"/>
          <p:cNvCxnSpPr/>
          <p:nvPr/>
        </p:nvCxnSpPr>
        <p:spPr>
          <a:xfrm flipH="1" rot="10800000">
            <a:off x="4242225" y="4292400"/>
            <a:ext cx="20232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8" name="Google Shape;598;p61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9" name="Google Shape;599;p61"/>
          <p:cNvSpPr/>
          <p:nvPr/>
        </p:nvSpPr>
        <p:spPr>
          <a:xfrm rot="10800000">
            <a:off x="1131393" y="7166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1"/>
          <p:cNvSpPr/>
          <p:nvPr/>
        </p:nvSpPr>
        <p:spPr>
          <a:xfrm rot="10800000">
            <a:off x="6176543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1"/>
          <p:cNvSpPr/>
          <p:nvPr/>
        </p:nvSpPr>
        <p:spPr>
          <a:xfrm rot="10800000">
            <a:off x="6622655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2" name="Google Shape;602;p61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3" name="Google Shape;603;p61"/>
          <p:cNvSpPr/>
          <p:nvPr/>
        </p:nvSpPr>
        <p:spPr>
          <a:xfrm rot="10800000">
            <a:off x="1131393" y="16410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1"/>
          <p:cNvSpPr/>
          <p:nvPr/>
        </p:nvSpPr>
        <p:spPr>
          <a:xfrm rot="10800000">
            <a:off x="5099518" y="159761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1"/>
          <p:cNvSpPr/>
          <p:nvPr/>
        </p:nvSpPr>
        <p:spPr>
          <a:xfrm rot="10800000">
            <a:off x="6622655" y="159761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6" name="Google Shape;606;p61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7" name="Google Shape;607;p61"/>
          <p:cNvSpPr/>
          <p:nvPr/>
        </p:nvSpPr>
        <p:spPr>
          <a:xfrm rot="10800000">
            <a:off x="1131393" y="26384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"/>
          <p:cNvSpPr/>
          <p:nvPr/>
        </p:nvSpPr>
        <p:spPr>
          <a:xfrm rot="10800000">
            <a:off x="4135693" y="2638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1"/>
          <p:cNvSpPr/>
          <p:nvPr/>
        </p:nvSpPr>
        <p:spPr>
          <a:xfrm rot="10800000">
            <a:off x="6622655" y="2638823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1"/>
          <p:cNvSpPr txBox="1"/>
          <p:nvPr/>
        </p:nvSpPr>
        <p:spPr>
          <a:xfrm>
            <a:off x="6848250" y="40678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11" name="Google Shape;611;p61"/>
          <p:cNvGraphicFramePr/>
          <p:nvPr/>
        </p:nvGraphicFramePr>
        <p:xfrm>
          <a:off x="749988" y="295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2" name="Google Shape;612;p61"/>
          <p:cNvSpPr/>
          <p:nvPr/>
        </p:nvSpPr>
        <p:spPr>
          <a:xfrm rot="10800000">
            <a:off x="1131393" y="34977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1"/>
          <p:cNvSpPr/>
          <p:nvPr/>
        </p:nvSpPr>
        <p:spPr>
          <a:xfrm rot="10800000">
            <a:off x="3128130" y="34976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1"/>
          <p:cNvSpPr/>
          <p:nvPr/>
        </p:nvSpPr>
        <p:spPr>
          <a:xfrm rot="10800000">
            <a:off x="6622655" y="34976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5" name="Google Shape;615;p61"/>
          <p:cNvGraphicFramePr/>
          <p:nvPr/>
        </p:nvGraphicFramePr>
        <p:xfrm>
          <a:off x="749988" y="39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6" name="Google Shape;616;p61"/>
          <p:cNvSpPr/>
          <p:nvPr/>
        </p:nvSpPr>
        <p:spPr>
          <a:xfrm rot="10800000">
            <a:off x="1095768" y="45441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1"/>
          <p:cNvSpPr/>
          <p:nvPr/>
        </p:nvSpPr>
        <p:spPr>
          <a:xfrm rot="10800000">
            <a:off x="3128130" y="45440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1"/>
          <p:cNvSpPr/>
          <p:nvPr/>
        </p:nvSpPr>
        <p:spPr>
          <a:xfrm rot="10800000">
            <a:off x="5600630" y="45440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Google Shape;623;p62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4" name="Google Shape;624;p62"/>
          <p:cNvSpPr/>
          <p:nvPr/>
        </p:nvSpPr>
        <p:spPr>
          <a:xfrm rot="10800000">
            <a:off x="1131393" y="7166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2"/>
          <p:cNvSpPr/>
          <p:nvPr/>
        </p:nvSpPr>
        <p:spPr>
          <a:xfrm rot="10800000">
            <a:off x="2130018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2"/>
          <p:cNvSpPr/>
          <p:nvPr/>
        </p:nvSpPr>
        <p:spPr>
          <a:xfrm rot="10800000">
            <a:off x="5614955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7" name="Google Shape;627;p62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p62"/>
          <p:cNvSpPr/>
          <p:nvPr/>
        </p:nvSpPr>
        <p:spPr>
          <a:xfrm rot="10800000">
            <a:off x="1131393" y="16410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2"/>
          <p:cNvSpPr/>
          <p:nvPr/>
        </p:nvSpPr>
        <p:spPr>
          <a:xfrm rot="10800000">
            <a:off x="2130018" y="16408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2"/>
          <p:cNvSpPr/>
          <p:nvPr/>
        </p:nvSpPr>
        <p:spPr>
          <a:xfrm rot="10800000">
            <a:off x="4608630" y="16408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1" name="Google Shape;631;p62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2" name="Google Shape;632;p62"/>
          <p:cNvSpPr/>
          <p:nvPr/>
        </p:nvSpPr>
        <p:spPr>
          <a:xfrm rot="10800000">
            <a:off x="4135843" y="2663222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2"/>
          <p:cNvSpPr/>
          <p:nvPr/>
        </p:nvSpPr>
        <p:spPr>
          <a:xfrm rot="10800000">
            <a:off x="3851018" y="26630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2"/>
          <p:cNvSpPr/>
          <p:nvPr/>
        </p:nvSpPr>
        <p:spPr>
          <a:xfrm rot="10800000">
            <a:off x="4459205" y="2663073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2"/>
          <p:cNvSpPr txBox="1"/>
          <p:nvPr/>
        </p:nvSpPr>
        <p:spPr>
          <a:xfrm>
            <a:off x="6848325" y="1148913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36" name="Google Shape;636;p62"/>
          <p:cNvGraphicFramePr/>
          <p:nvPr/>
        </p:nvGraphicFramePr>
        <p:xfrm>
          <a:off x="749988" y="295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7" name="Google Shape;637;p62"/>
          <p:cNvSpPr/>
          <p:nvPr/>
        </p:nvSpPr>
        <p:spPr>
          <a:xfrm rot="10800000">
            <a:off x="1156643" y="34977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2"/>
          <p:cNvSpPr/>
          <p:nvPr/>
        </p:nvSpPr>
        <p:spPr>
          <a:xfrm rot="10800000">
            <a:off x="3160630" y="34976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2"/>
          <p:cNvSpPr/>
          <p:nvPr/>
        </p:nvSpPr>
        <p:spPr>
          <a:xfrm rot="10800000">
            <a:off x="3625430" y="34976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40" name="Google Shape;640;p62"/>
          <p:cNvGraphicFramePr/>
          <p:nvPr/>
        </p:nvGraphicFramePr>
        <p:xfrm>
          <a:off x="749988" y="39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62"/>
          <p:cNvSpPr/>
          <p:nvPr/>
        </p:nvSpPr>
        <p:spPr>
          <a:xfrm rot="10800000">
            <a:off x="1095768" y="45441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>
            <a:off x="2130030" y="45440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2"/>
          <p:cNvSpPr/>
          <p:nvPr/>
        </p:nvSpPr>
        <p:spPr>
          <a:xfrm rot="10800000">
            <a:off x="2642230" y="45440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2"/>
          <p:cNvSpPr txBox="1"/>
          <p:nvPr/>
        </p:nvSpPr>
        <p:spPr>
          <a:xfrm>
            <a:off x="6805700" y="21463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9" name="Google Shape;649;p63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0" name="Google Shape;650;p63"/>
          <p:cNvSpPr/>
          <p:nvPr/>
        </p:nvSpPr>
        <p:spPr>
          <a:xfrm rot="10800000">
            <a:off x="749993" y="7166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3"/>
          <p:cNvSpPr/>
          <p:nvPr/>
        </p:nvSpPr>
        <p:spPr>
          <a:xfrm rot="10800000">
            <a:off x="1156343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3"/>
          <p:cNvSpPr/>
          <p:nvPr/>
        </p:nvSpPr>
        <p:spPr>
          <a:xfrm rot="10800000">
            <a:off x="1563005" y="716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3" name="Google Shape;653;p63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4" name="Google Shape;654;p63"/>
          <p:cNvSpPr/>
          <p:nvPr/>
        </p:nvSpPr>
        <p:spPr>
          <a:xfrm rot="10800000">
            <a:off x="2073943" y="16410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3"/>
          <p:cNvSpPr/>
          <p:nvPr/>
        </p:nvSpPr>
        <p:spPr>
          <a:xfrm rot="10800000">
            <a:off x="3091868" y="16408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3"/>
          <p:cNvSpPr/>
          <p:nvPr/>
        </p:nvSpPr>
        <p:spPr>
          <a:xfrm rot="10800000">
            <a:off x="3412905" y="16408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7" name="Google Shape;657;p63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8" name="Google Shape;658;p63"/>
          <p:cNvSpPr/>
          <p:nvPr/>
        </p:nvSpPr>
        <p:spPr>
          <a:xfrm rot="10800000">
            <a:off x="1848643" y="25950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3"/>
          <p:cNvSpPr/>
          <p:nvPr/>
        </p:nvSpPr>
        <p:spPr>
          <a:xfrm rot="10800000">
            <a:off x="2149480" y="2594923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3"/>
          <p:cNvSpPr/>
          <p:nvPr/>
        </p:nvSpPr>
        <p:spPr>
          <a:xfrm rot="10800000">
            <a:off x="2450605" y="2594923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1" name="Google Shape;661;p63"/>
          <p:cNvGraphicFramePr/>
          <p:nvPr/>
        </p:nvGraphicFramePr>
        <p:xfrm>
          <a:off x="749988" y="295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2" name="Google Shape;662;p63"/>
          <p:cNvSpPr/>
          <p:nvPr/>
        </p:nvSpPr>
        <p:spPr>
          <a:xfrm rot="10800000">
            <a:off x="2919893" y="345383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3"/>
          <p:cNvSpPr/>
          <p:nvPr/>
        </p:nvSpPr>
        <p:spPr>
          <a:xfrm rot="10800000">
            <a:off x="3187305" y="345368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3"/>
          <p:cNvSpPr/>
          <p:nvPr/>
        </p:nvSpPr>
        <p:spPr>
          <a:xfrm rot="10800000">
            <a:off x="3455005" y="345368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5" name="Google Shape;665;p63"/>
          <p:cNvGraphicFramePr/>
          <p:nvPr/>
        </p:nvGraphicFramePr>
        <p:xfrm>
          <a:off x="749988" y="39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6" name="Google Shape;666;p63"/>
          <p:cNvSpPr/>
          <p:nvPr/>
        </p:nvSpPr>
        <p:spPr>
          <a:xfrm rot="10800000">
            <a:off x="4996118" y="45116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3"/>
          <p:cNvSpPr/>
          <p:nvPr/>
        </p:nvSpPr>
        <p:spPr>
          <a:xfrm rot="10800000">
            <a:off x="6188380" y="4511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3"/>
          <p:cNvSpPr/>
          <p:nvPr/>
        </p:nvSpPr>
        <p:spPr>
          <a:xfrm rot="10800000">
            <a:off x="6590405" y="45115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3"/>
          <p:cNvSpPr txBox="1"/>
          <p:nvPr/>
        </p:nvSpPr>
        <p:spPr>
          <a:xfrm>
            <a:off x="6781325" y="224575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0" name="Google Shape;670;p63"/>
          <p:cNvSpPr txBox="1"/>
          <p:nvPr/>
        </p:nvSpPr>
        <p:spPr>
          <a:xfrm>
            <a:off x="6781325" y="2146375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1" name="Google Shape;671;p63"/>
          <p:cNvSpPr txBox="1"/>
          <p:nvPr/>
        </p:nvSpPr>
        <p:spPr>
          <a:xfrm>
            <a:off x="6816000" y="300513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Google Shape;676;p64"/>
          <p:cNvGraphicFramePr/>
          <p:nvPr/>
        </p:nvGraphicFramePr>
        <p:xfrm>
          <a:off x="587488" y="169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</a:tr>
            </a:tbl>
          </a:graphicData>
        </a:graphic>
      </p:graphicFrame>
      <p:sp>
        <p:nvSpPr>
          <p:cNvPr id="677" name="Google Shape;677;p64"/>
          <p:cNvSpPr/>
          <p:nvPr/>
        </p:nvSpPr>
        <p:spPr>
          <a:xfrm rot="10800000">
            <a:off x="5800493" y="2236484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4"/>
          <p:cNvSpPr/>
          <p:nvPr/>
        </p:nvSpPr>
        <p:spPr>
          <a:xfrm rot="10800000">
            <a:off x="6074630" y="2236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4"/>
          <p:cNvSpPr/>
          <p:nvPr/>
        </p:nvSpPr>
        <p:spPr>
          <a:xfrm rot="10800000">
            <a:off x="6349055" y="2236335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4"/>
          <p:cNvSpPr txBox="1"/>
          <p:nvPr/>
        </p:nvSpPr>
        <p:spPr>
          <a:xfrm>
            <a:off x="6653500" y="1744200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81" name="Google Shape;681;p64"/>
          <p:cNvGraphicFramePr/>
          <p:nvPr/>
        </p:nvGraphicFramePr>
        <p:xfrm>
          <a:off x="587488" y="283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2" name="Google Shape;682;p64"/>
          <p:cNvGraphicFramePr/>
          <p:nvPr/>
        </p:nvGraphicFramePr>
        <p:xfrm>
          <a:off x="587488" y="37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3" name="Google Shape;683;p64"/>
          <p:cNvSpPr/>
          <p:nvPr/>
        </p:nvSpPr>
        <p:spPr>
          <a:xfrm rot="10800000">
            <a:off x="4833618" y="92015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4"/>
          <p:cNvSpPr/>
          <p:nvPr/>
        </p:nvSpPr>
        <p:spPr>
          <a:xfrm rot="10800000">
            <a:off x="5058930" y="92001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4"/>
          <p:cNvSpPr/>
          <p:nvPr/>
        </p:nvSpPr>
        <p:spPr>
          <a:xfrm rot="10800000">
            <a:off x="6427905" y="92001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4"/>
          <p:cNvSpPr txBox="1"/>
          <p:nvPr/>
        </p:nvSpPr>
        <p:spPr>
          <a:xfrm>
            <a:off x="6749025" y="288793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87" name="Google Shape;687;p64"/>
          <p:cNvGraphicFramePr/>
          <p:nvPr/>
        </p:nvGraphicFramePr>
        <p:xfrm>
          <a:off x="553013" y="39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/>
                <a:gridCol w="996075"/>
                <a:gridCol w="996075"/>
                <a:gridCol w="996075"/>
                <a:gridCol w="996075"/>
                <a:gridCol w="996075"/>
              </a:tblGrid>
              <a:tr h="49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688" name="Google Shape;688;p64"/>
          <p:cNvSpPr txBox="1"/>
          <p:nvPr/>
        </p:nvSpPr>
        <p:spPr>
          <a:xfrm>
            <a:off x="6749025" y="40316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Vector ordenado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9" name="Google Shape;689;p64"/>
          <p:cNvSpPr/>
          <p:nvPr/>
        </p:nvSpPr>
        <p:spPr>
          <a:xfrm rot="10800000">
            <a:off x="4685293" y="3412709"/>
            <a:ext cx="225300" cy="22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45A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4"/>
          <p:cNvSpPr/>
          <p:nvPr/>
        </p:nvSpPr>
        <p:spPr>
          <a:xfrm rot="10800000">
            <a:off x="4959430" y="34125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4"/>
          <p:cNvSpPr/>
          <p:nvPr/>
        </p:nvSpPr>
        <p:spPr>
          <a:xfrm rot="10800000">
            <a:off x="5233855" y="3412560"/>
            <a:ext cx="225600" cy="22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9"/>
          <p:cNvCxnSpPr/>
          <p:nvPr/>
        </p:nvCxnSpPr>
        <p:spPr>
          <a:xfrm>
            <a:off x="3888000" y="93852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29"/>
          <p:cNvSpPr txBox="1"/>
          <p:nvPr>
            <p:ph idx="2" type="ctrTitle"/>
          </p:nvPr>
        </p:nvSpPr>
        <p:spPr>
          <a:xfrm>
            <a:off x="1964850" y="426925"/>
            <a:ext cx="5214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DEFINICIÓN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683750" y="1432600"/>
            <a:ext cx="5776500" cy="29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/>
              <a:t>Si el tamaño del problema a tratar es N &gt; L, siendo L un valor arbitrario, se debe dividir el problema en m subproblemas no solapados y que tengan la misma estructura que el problema original. Luego, a cada uno de esos m subproblemas se los dividirá nuevamente hasta que cada uno alcance un tamaño L o menor, los cuales se resolverán por cualquier otro método.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/>
              <a:t>Por último, la solución del problema original se obtiene por combinación de las m soluciones obtenidas de los subproblemas en que se lo había dividido.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 txBox="1"/>
          <p:nvPr>
            <p:ph idx="4294967295" type="ctrTitle"/>
          </p:nvPr>
        </p:nvSpPr>
        <p:spPr>
          <a:xfrm flipH="1">
            <a:off x="3318900" y="2246700"/>
            <a:ext cx="25062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¿CONSULTAS?</a:t>
            </a:r>
            <a:endParaRPr b="1" i="0" sz="2800" u="none" cap="none" strike="noStrik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3574597" y="166725"/>
            <a:ext cx="1722900" cy="534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Problema inicial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1771024" y="1407940"/>
            <a:ext cx="1722900" cy="534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68" name="Google Shape;168;p30"/>
          <p:cNvCxnSpPr>
            <a:stCxn id="166" idx="2"/>
            <a:endCxn id="167" idx="0"/>
          </p:cNvCxnSpPr>
          <p:nvPr/>
        </p:nvCxnSpPr>
        <p:spPr>
          <a:xfrm flipH="1">
            <a:off x="2632447" y="701325"/>
            <a:ext cx="1803600" cy="70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30"/>
          <p:cNvSpPr txBox="1"/>
          <p:nvPr/>
        </p:nvSpPr>
        <p:spPr>
          <a:xfrm>
            <a:off x="3967337" y="1407940"/>
            <a:ext cx="1722900" cy="534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2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0" name="Google Shape;170;p30"/>
          <p:cNvCxnSpPr>
            <a:stCxn id="166" idx="2"/>
            <a:endCxn id="169" idx="0"/>
          </p:cNvCxnSpPr>
          <p:nvPr/>
        </p:nvCxnSpPr>
        <p:spPr>
          <a:xfrm>
            <a:off x="4436047" y="701325"/>
            <a:ext cx="392700" cy="70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" name="Google Shape;171;p30"/>
          <p:cNvSpPr txBox="1"/>
          <p:nvPr/>
        </p:nvSpPr>
        <p:spPr>
          <a:xfrm>
            <a:off x="6585249" y="1407940"/>
            <a:ext cx="1722900" cy="534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m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2" name="Google Shape;172;p30"/>
          <p:cNvCxnSpPr>
            <a:stCxn id="166" idx="2"/>
            <a:endCxn id="171" idx="0"/>
          </p:cNvCxnSpPr>
          <p:nvPr/>
        </p:nvCxnSpPr>
        <p:spPr>
          <a:xfrm>
            <a:off x="4436047" y="701325"/>
            <a:ext cx="3010800" cy="70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" name="Google Shape;173;p30"/>
          <p:cNvSpPr txBox="1"/>
          <p:nvPr/>
        </p:nvSpPr>
        <p:spPr>
          <a:xfrm>
            <a:off x="5914847" y="1266626"/>
            <a:ext cx="5385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b="1" i="0" sz="29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305888" y="2913419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1.1</a:t>
            </a:r>
            <a:endParaRPr b="0" i="0" sz="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5" name="Google Shape;175;p30"/>
          <p:cNvCxnSpPr>
            <a:stCxn id="167" idx="2"/>
            <a:endCxn id="174" idx="0"/>
          </p:cNvCxnSpPr>
          <p:nvPr/>
        </p:nvCxnSpPr>
        <p:spPr>
          <a:xfrm flipH="1">
            <a:off x="784474" y="1942540"/>
            <a:ext cx="1848000" cy="970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30"/>
          <p:cNvCxnSpPr>
            <a:stCxn id="167" idx="2"/>
            <a:endCxn id="177" idx="0"/>
          </p:cNvCxnSpPr>
          <p:nvPr/>
        </p:nvCxnSpPr>
        <p:spPr>
          <a:xfrm flipH="1">
            <a:off x="1872874" y="1942540"/>
            <a:ext cx="759600" cy="97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8" name="Google Shape;178;p30"/>
          <p:cNvCxnSpPr>
            <a:stCxn id="167" idx="2"/>
            <a:endCxn id="179" idx="0"/>
          </p:cNvCxnSpPr>
          <p:nvPr/>
        </p:nvCxnSpPr>
        <p:spPr>
          <a:xfrm>
            <a:off x="2632474" y="1942540"/>
            <a:ext cx="571200" cy="970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30"/>
          <p:cNvSpPr txBox="1"/>
          <p:nvPr/>
        </p:nvSpPr>
        <p:spPr>
          <a:xfrm>
            <a:off x="2351389" y="2761909"/>
            <a:ext cx="411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b="1" i="0" sz="21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394406" y="2919174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1.2</a:t>
            </a:r>
            <a:endParaRPr b="0" i="0" sz="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2725092" y="2913419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1.m</a:t>
            </a:r>
            <a:endParaRPr b="0" i="0" sz="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4939719" y="2798455"/>
            <a:ext cx="411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b="1" i="0" sz="21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948107" y="2913419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</a:t>
            </a:r>
            <a:endParaRPr b="1" i="0" sz="8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2.1</a:t>
            </a:r>
            <a:endParaRPr b="1" i="0" sz="8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305197" y="2913407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2.m</a:t>
            </a:r>
            <a:endParaRPr b="0" i="0" sz="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7351119" y="2804210"/>
            <a:ext cx="411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b="1" i="0" sz="21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6394136" y="2919162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</a:t>
            </a:r>
            <a:endParaRPr b="1" i="0" sz="8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m.1</a:t>
            </a:r>
            <a:endParaRPr b="1" i="0" sz="800" u="none" cap="none" strike="noStrik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7716598" y="2919162"/>
            <a:ext cx="957000" cy="3099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m.m</a:t>
            </a:r>
            <a:endParaRPr b="0" i="0" sz="7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7" name="Google Shape;187;p30"/>
          <p:cNvCxnSpPr>
            <a:stCxn id="169" idx="2"/>
            <a:endCxn id="182" idx="0"/>
          </p:cNvCxnSpPr>
          <p:nvPr/>
        </p:nvCxnSpPr>
        <p:spPr>
          <a:xfrm flipH="1">
            <a:off x="4426487" y="1942540"/>
            <a:ext cx="402300" cy="970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" name="Google Shape;188;p30"/>
          <p:cNvCxnSpPr>
            <a:stCxn id="169" idx="2"/>
            <a:endCxn id="183" idx="0"/>
          </p:cNvCxnSpPr>
          <p:nvPr/>
        </p:nvCxnSpPr>
        <p:spPr>
          <a:xfrm>
            <a:off x="4828787" y="1942540"/>
            <a:ext cx="954900" cy="970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30"/>
          <p:cNvCxnSpPr>
            <a:stCxn id="171" idx="2"/>
            <a:endCxn id="185" idx="0"/>
          </p:cNvCxnSpPr>
          <p:nvPr/>
        </p:nvCxnSpPr>
        <p:spPr>
          <a:xfrm flipH="1">
            <a:off x="6872499" y="1942540"/>
            <a:ext cx="574200" cy="97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30"/>
          <p:cNvCxnSpPr>
            <a:stCxn id="171" idx="2"/>
            <a:endCxn id="186" idx="0"/>
          </p:cNvCxnSpPr>
          <p:nvPr/>
        </p:nvCxnSpPr>
        <p:spPr>
          <a:xfrm>
            <a:off x="7446699" y="1942540"/>
            <a:ext cx="748500" cy="97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30"/>
          <p:cNvSpPr/>
          <p:nvPr/>
        </p:nvSpPr>
        <p:spPr>
          <a:xfrm rot="5400000">
            <a:off x="1863060" y="1803797"/>
            <a:ext cx="298500" cy="3413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 rot="5400000">
            <a:off x="4951181" y="2348147"/>
            <a:ext cx="298500" cy="23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 rot="5400000">
            <a:off x="7383712" y="2430497"/>
            <a:ext cx="298500" cy="2159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248650" y="3730850"/>
            <a:ext cx="1527300" cy="402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Solucion 1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4196851" y="3730850"/>
            <a:ext cx="1527300" cy="402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Solucion 2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6769305" y="3730850"/>
            <a:ext cx="1527300" cy="402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Solucion </a:t>
            </a:r>
            <a:r>
              <a:rPr b="1" lang="en" sz="15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565147" y="4442175"/>
            <a:ext cx="1722900" cy="534600"/>
          </a:xfrm>
          <a:prstGeom prst="rect">
            <a:avLst/>
          </a:prstGeom>
          <a:noFill/>
          <a:ln cap="flat" cmpd="sng" w="3810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Solución del problema inicial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0"/>
          <p:cNvCxnSpPr>
            <a:stCxn id="194" idx="2"/>
            <a:endCxn id="197" idx="0"/>
          </p:cNvCxnSpPr>
          <p:nvPr/>
        </p:nvCxnSpPr>
        <p:spPr>
          <a:xfrm>
            <a:off x="2012300" y="4133450"/>
            <a:ext cx="2414400" cy="30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30"/>
          <p:cNvCxnSpPr>
            <a:stCxn id="196" idx="2"/>
            <a:endCxn id="197" idx="0"/>
          </p:cNvCxnSpPr>
          <p:nvPr/>
        </p:nvCxnSpPr>
        <p:spPr>
          <a:xfrm flipH="1">
            <a:off x="4426455" y="4133450"/>
            <a:ext cx="3106500" cy="30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30"/>
          <p:cNvCxnSpPr>
            <a:stCxn id="195" idx="2"/>
            <a:endCxn id="197" idx="0"/>
          </p:cNvCxnSpPr>
          <p:nvPr/>
        </p:nvCxnSpPr>
        <p:spPr>
          <a:xfrm flipH="1">
            <a:off x="4426501" y="4133450"/>
            <a:ext cx="534000" cy="30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2638350" y="2264849"/>
            <a:ext cx="3867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SUSHI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206" name="Google Shape;206;p3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1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ctrTitle"/>
          </p:nvPr>
        </p:nvSpPr>
        <p:spPr>
          <a:xfrm>
            <a:off x="1964850" y="352850"/>
            <a:ext cx="5214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CORTANDO PIEZAS DE SUSHI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35027" l="7935" r="0" t="15526"/>
          <a:stretch/>
        </p:blipFill>
        <p:spPr>
          <a:xfrm>
            <a:off x="1656463" y="1397325"/>
            <a:ext cx="5831076" cy="234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2"/>
          <p:cNvCxnSpPr/>
          <p:nvPr/>
        </p:nvCxnSpPr>
        <p:spPr>
          <a:xfrm>
            <a:off x="4563301" y="1826100"/>
            <a:ext cx="17700" cy="133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32"/>
          <p:cNvCxnSpPr/>
          <p:nvPr/>
        </p:nvCxnSpPr>
        <p:spPr>
          <a:xfrm>
            <a:off x="5885476" y="1826100"/>
            <a:ext cx="8100" cy="139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32"/>
          <p:cNvCxnSpPr/>
          <p:nvPr/>
        </p:nvCxnSpPr>
        <p:spPr>
          <a:xfrm>
            <a:off x="3241126" y="1826100"/>
            <a:ext cx="9300" cy="13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32"/>
          <p:cNvCxnSpPr/>
          <p:nvPr/>
        </p:nvCxnSpPr>
        <p:spPr>
          <a:xfrm>
            <a:off x="2598776" y="1834950"/>
            <a:ext cx="9300" cy="13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32"/>
          <p:cNvCxnSpPr/>
          <p:nvPr/>
        </p:nvCxnSpPr>
        <p:spPr>
          <a:xfrm>
            <a:off x="3883476" y="1866300"/>
            <a:ext cx="9300" cy="13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5228588" y="1866300"/>
            <a:ext cx="9300" cy="13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6573726" y="1826100"/>
            <a:ext cx="9300" cy="13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ctrTitle"/>
          </p:nvPr>
        </p:nvSpPr>
        <p:spPr>
          <a:xfrm flipH="1">
            <a:off x="2754543" y="17840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EJEMPLOS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 CÓDIGO</a:t>
            </a:r>
            <a:endParaRPr/>
          </a:p>
        </p:txBody>
      </p:sp>
      <p:sp>
        <p:nvSpPr>
          <p:cNvPr id="226" name="Google Shape;226;p33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3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ctrTitle"/>
          </p:nvPr>
        </p:nvSpPr>
        <p:spPr>
          <a:xfrm>
            <a:off x="2638350" y="2264849"/>
            <a:ext cx="3867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POTENCIA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233" name="Google Shape;233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